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1"/>
  </p:sld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parajita" panose="02020603050405020304" pitchFamily="18"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3378D3F-F548-4CD9-935F-9C28AF354C1C}" type="datetimeFigureOut">
              <a:rPr lang="en-IN" smtClean="0"/>
              <a:t>05-05-2020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217709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78263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289623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014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242546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378D3F-F548-4CD9-935F-9C28AF354C1C}" type="datetimeFigureOut">
              <a:rPr lang="en-IN" smtClean="0"/>
              <a:t>05-05-2020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44359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378D3F-F548-4CD9-935F-9C28AF354C1C}" type="datetimeFigureOut">
              <a:rPr lang="en-IN" smtClean="0"/>
              <a:t>05-05-2020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181418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78D3F-F548-4CD9-935F-9C28AF354C1C}"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896547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78D3F-F548-4CD9-935F-9C28AF354C1C}"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30127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78D3F-F548-4CD9-935F-9C28AF354C1C}"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32662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378D3F-F548-4CD9-935F-9C28AF354C1C}"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344107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10073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78D3F-F548-4CD9-935F-9C28AF354C1C}" type="datetimeFigureOut">
              <a:rPr lang="en-IN" smtClean="0"/>
              <a:t>05-05-2020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30821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378D3F-F548-4CD9-935F-9C28AF354C1C}" type="datetimeFigureOut">
              <a:rPr lang="en-IN" smtClean="0"/>
              <a:t>05-05-2020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69484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78D3F-F548-4CD9-935F-9C28AF354C1C}" type="datetimeFigureOut">
              <a:rPr lang="en-IN" smtClean="0"/>
              <a:t>05-05-2020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85479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249982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78D3F-F548-4CD9-935F-9C28AF354C1C}"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BAC6EF-8549-4175-A68D-2E49B4993469}" type="slidenum">
              <a:rPr lang="en-IN" smtClean="0"/>
              <a:t>‹#›</a:t>
            </a:fld>
            <a:endParaRPr lang="en-IN"/>
          </a:p>
        </p:txBody>
      </p:sp>
    </p:spTree>
    <p:extLst>
      <p:ext uri="{BB962C8B-B14F-4D97-AF65-F5344CB8AC3E}">
        <p14:creationId xmlns:p14="http://schemas.microsoft.com/office/powerpoint/2010/main" val="313015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3378D3F-F548-4CD9-935F-9C28AF354C1C}" type="datetimeFigureOut">
              <a:rPr lang="en-IN" smtClean="0"/>
              <a:t>05-05-2020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EBAC6EF-8549-4175-A68D-2E49B4993469}" type="slidenum">
              <a:rPr lang="en-IN" smtClean="0"/>
              <a:t>‹#›</a:t>
            </a:fld>
            <a:endParaRPr lang="en-IN"/>
          </a:p>
        </p:txBody>
      </p:sp>
    </p:spTree>
    <p:extLst>
      <p:ext uri="{BB962C8B-B14F-4D97-AF65-F5344CB8AC3E}">
        <p14:creationId xmlns:p14="http://schemas.microsoft.com/office/powerpoint/2010/main" val="8383013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CB0A-5090-497C-ADDE-6AE37CF20E60}"/>
              </a:ext>
            </a:extLst>
          </p:cNvPr>
          <p:cNvSpPr>
            <a:spLocks noGrp="1"/>
          </p:cNvSpPr>
          <p:nvPr>
            <p:ph type="ctrTitle"/>
          </p:nvPr>
        </p:nvSpPr>
        <p:spPr>
          <a:xfrm>
            <a:off x="2950906" y="1504518"/>
            <a:ext cx="6290187" cy="1641490"/>
          </a:xfrm>
        </p:spPr>
        <p:txBody>
          <a:bodyPr/>
          <a:lstStyle/>
          <a:p>
            <a:r>
              <a:rPr lang="hi-IN" dirty="0" err="1">
                <a:latin typeface="Aparajita" panose="02020603050405020304" pitchFamily="18" charset="0"/>
                <a:cs typeface="Aparajita" panose="02020603050405020304" pitchFamily="18" charset="0"/>
              </a:rPr>
              <a:t>अपठित</a:t>
            </a:r>
            <a:r>
              <a:rPr lang="hi-IN" dirty="0">
                <a:latin typeface="Aparajita" panose="02020603050405020304" pitchFamily="18" charset="0"/>
                <a:cs typeface="Aparajita" panose="02020603050405020304" pitchFamily="18" charset="0"/>
              </a:rPr>
              <a:t> </a:t>
            </a:r>
            <a:r>
              <a:rPr lang="hi-IN" dirty="0" err="1">
                <a:latin typeface="Aparajita" panose="02020603050405020304" pitchFamily="18" charset="0"/>
                <a:cs typeface="Aparajita" panose="02020603050405020304" pitchFamily="18" charset="0"/>
              </a:rPr>
              <a:t>गद्यांश</a:t>
            </a:r>
            <a:r>
              <a:rPr lang="hi-IN" dirty="0">
                <a:latin typeface="Aparajita" panose="02020603050405020304" pitchFamily="18" charset="0"/>
                <a:cs typeface="Aparajita" panose="02020603050405020304" pitchFamily="18" charset="0"/>
              </a:rPr>
              <a:t> </a:t>
            </a:r>
            <a:endParaRPr lang="en-IN" dirty="0">
              <a:latin typeface="Aparajita" panose="02020603050405020304" pitchFamily="18" charset="0"/>
              <a:cs typeface="Aparajita" panose="02020603050405020304" pitchFamily="18" charset="0"/>
            </a:endParaRPr>
          </a:p>
        </p:txBody>
      </p:sp>
      <p:sp>
        <p:nvSpPr>
          <p:cNvPr id="4" name="Rectangle: Rounded Corners 3">
            <a:extLst>
              <a:ext uri="{FF2B5EF4-FFF2-40B4-BE49-F238E27FC236}">
                <a16:creationId xmlns:a16="http://schemas.microsoft.com/office/drawing/2014/main" id="{31DDF6E6-EA88-489A-9732-C18327B37C57}"/>
              </a:ext>
            </a:extLst>
          </p:cNvPr>
          <p:cNvSpPr/>
          <p:nvPr/>
        </p:nvSpPr>
        <p:spPr>
          <a:xfrm>
            <a:off x="734494" y="4876155"/>
            <a:ext cx="4154231" cy="167178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0" anchor="ctr"/>
          <a:lstStyle/>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प्रस्तुति - </a:t>
            </a:r>
            <a:endParaRPr lang="en-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endParaRPr>
          </a:p>
          <a:p>
            <a:endPar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endParaRPr>
          </a:p>
          <a:p>
            <a:r>
              <a:rPr lang="hi-IN">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डॉ. </a:t>
            </a:r>
            <a:r>
              <a:rPr lang="hi-IN" dirty="0" err="1">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संदीप</a:t>
            </a:r>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 कौर </a:t>
            </a:r>
          </a:p>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(प्रशिक्षित स्नातक अध्यापिका)</a:t>
            </a:r>
          </a:p>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परमाणु ऊर्जा केन्द्रीय विद्यालय-1, मुंबई </a:t>
            </a:r>
            <a:endParaRPr lang="en-US"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endParaRPr>
          </a:p>
        </p:txBody>
      </p:sp>
      <p:sp>
        <p:nvSpPr>
          <p:cNvPr id="5" name="Rectangle: Rounded Corners 4">
            <a:extLst>
              <a:ext uri="{FF2B5EF4-FFF2-40B4-BE49-F238E27FC236}">
                <a16:creationId xmlns:a16="http://schemas.microsoft.com/office/drawing/2014/main" id="{41B9247B-F34A-498A-8E54-16001A63DDEA}"/>
              </a:ext>
            </a:extLst>
          </p:cNvPr>
          <p:cNvSpPr/>
          <p:nvPr/>
        </p:nvSpPr>
        <p:spPr>
          <a:xfrm>
            <a:off x="7795051" y="4876155"/>
            <a:ext cx="4154231" cy="167178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0" anchor="ctr"/>
          <a:lstStyle/>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कक्षा -7</a:t>
            </a:r>
          </a:p>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विषय – हिंदी </a:t>
            </a:r>
          </a:p>
          <a:p>
            <a:r>
              <a:rPr lang="hi-IN"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rPr>
              <a:t>माह – मई </a:t>
            </a:r>
            <a:endParaRPr lang="en-US" dirty="0">
              <a:ln w="0"/>
              <a:effectLst>
                <a:outerShdw blurRad="38100" dist="38100" dir="2700000" algn="tl">
                  <a:srgbClr val="000000">
                    <a:alpha val="43137"/>
                  </a:srgbClr>
                </a:outerShdw>
              </a:effectLst>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54081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01B6E-836B-49B8-8449-831832A4B73A}"/>
              </a:ext>
            </a:extLst>
          </p:cNvPr>
          <p:cNvSpPr/>
          <p:nvPr/>
        </p:nvSpPr>
        <p:spPr>
          <a:xfrm>
            <a:off x="600364" y="637308"/>
            <a:ext cx="10307782" cy="5479705"/>
          </a:xfrm>
          <a:prstGeom prst="rect">
            <a:avLst/>
          </a:prstGeom>
        </p:spPr>
        <p:txBody>
          <a:bodyPr wrap="square">
            <a:spAutoFit/>
          </a:bodyPr>
          <a:lstStyle/>
          <a:p>
            <a:pPr>
              <a:lnSpc>
                <a:spcPct val="150000"/>
              </a:lnSpc>
              <a:spcAft>
                <a:spcPts val="800"/>
              </a:spcAft>
            </a:pP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hi-IN" sz="2000" b="1" dirty="0" err="1"/>
              <a:t>अपठित</a:t>
            </a:r>
            <a:r>
              <a:rPr lang="hi-IN" sz="2000" b="1" dirty="0"/>
              <a:t> </a:t>
            </a:r>
            <a:r>
              <a:rPr lang="hi-IN" sz="2000" b="1" dirty="0" err="1"/>
              <a:t>गद्यांश</a:t>
            </a:r>
            <a:r>
              <a:rPr lang="hi-IN" sz="2000" b="1" dirty="0"/>
              <a:t> -</a:t>
            </a:r>
            <a:endParaRPr lang="hi-IN"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algn="just">
              <a:lnSpc>
                <a:spcPct val="150000"/>
              </a:lnSpc>
              <a:spcAft>
                <a:spcPts val="800"/>
              </a:spcAft>
            </a:pP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किसी भी भाषा को सीखने के क्रम में तथा ज्ञान विज्ञान के इस युग में जानकारी प्राप्त करने में पठन कौशल एक विशिष्ट भूमिका का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निर्वहन</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करता है। विभिन्न प्रकार के विषयों की सामग्री को आत्मसात करने के लिए आवश्यक है कि छात्र उस सामग्री को पढ़ें</a:t>
            </a:r>
            <a:r>
              <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rPr>
              <a:t>,</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पढ़कर समझें</a:t>
            </a:r>
            <a:r>
              <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rPr>
              <a:t>,</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उस पर चिंतन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मनन</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करें और फिर उस पर शुद्ध</a:t>
            </a:r>
            <a:r>
              <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rPr>
              <a:t>, </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स्पष्ट एवं सुसंगत रूप से अपनी प्रतिक्रिया व्यक्त कर सकें। इसके लिए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अर्थग्रहण</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 अभ्यास आवश्यक है।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अर्थग्रहण</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 योग्यता के मूल्यांकन में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अपठित</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सामग्री की अपनी एक विशिष्ट योग्यता है।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अपठित</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सामग्री छात्र के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पूर्वानुभव</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का अंग नहीं होती</a:t>
            </a:r>
            <a:r>
              <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rPr>
              <a:t>,</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अतः उसके आधार पर मूल्यांकन से छात्र की स्वतंत्र सोच</a:t>
            </a:r>
            <a:r>
              <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rPr>
              <a:t>-</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समझ पर आधारित </a:t>
            </a:r>
            <a:r>
              <a:rPr lang="hi-IN"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अर्थग्रहण</a:t>
            </a:r>
            <a:r>
              <a:rPr lang="hi-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योग्यता को उजागर किया जाता है। इस कारण यह माध्यम पठित सामग्री की तुलना में अधिक महत्वपूर्ण हो जाता है।</a:t>
            </a:r>
          </a:p>
          <a:p>
            <a:pPr algn="just">
              <a:lnSpc>
                <a:spcPct val="150000"/>
              </a:lnSpc>
              <a:spcAft>
                <a:spcPts val="800"/>
              </a:spcAft>
            </a:pPr>
            <a:r>
              <a:rPr lang="hi-IN" dirty="0"/>
              <a:t>		</a:t>
            </a:r>
            <a:r>
              <a:rPr lang="hi-IN" dirty="0" err="1"/>
              <a:t>अपठित</a:t>
            </a:r>
            <a:r>
              <a:rPr lang="hi-IN" dirty="0"/>
              <a:t> </a:t>
            </a:r>
            <a:r>
              <a:rPr lang="hi-IN" dirty="0" err="1"/>
              <a:t>गद्यांश</a:t>
            </a:r>
            <a:r>
              <a:rPr lang="hi-IN" dirty="0"/>
              <a:t> का अर्थ है</a:t>
            </a:r>
            <a:r>
              <a:rPr lang="en-IN" dirty="0"/>
              <a:t>-</a:t>
            </a:r>
            <a:r>
              <a:rPr lang="hi-IN" dirty="0"/>
              <a:t> ऐसा </a:t>
            </a:r>
            <a:r>
              <a:rPr lang="hi-IN" dirty="0" err="1"/>
              <a:t>गद्यांश</a:t>
            </a:r>
            <a:r>
              <a:rPr lang="hi-IN" dirty="0"/>
              <a:t> जिसे पहले न पढ़ा गया हो। </a:t>
            </a:r>
            <a:r>
              <a:rPr lang="hi-IN" dirty="0" err="1"/>
              <a:t>अपठित</a:t>
            </a:r>
            <a:r>
              <a:rPr lang="hi-IN" dirty="0"/>
              <a:t> </a:t>
            </a:r>
            <a:r>
              <a:rPr lang="hi-IN" dirty="0" err="1"/>
              <a:t>गद्यांश</a:t>
            </a:r>
            <a:r>
              <a:rPr lang="hi-IN" dirty="0"/>
              <a:t> छात्रों के पठन-पाठन बोधन कौशल के विकास के लिए दिए जाते हैं। छात्रों ने </a:t>
            </a:r>
            <a:r>
              <a:rPr lang="hi-IN" dirty="0" err="1"/>
              <a:t>गद्यांश</a:t>
            </a:r>
            <a:r>
              <a:rPr lang="hi-IN" dirty="0"/>
              <a:t> को कितना समझा इसे जानने के लिए </a:t>
            </a:r>
            <a:r>
              <a:rPr lang="hi-IN" dirty="0" err="1"/>
              <a:t>गद्यांश</a:t>
            </a:r>
            <a:r>
              <a:rPr lang="hi-IN" dirty="0"/>
              <a:t> पर आधारित प्रश्न पूछे जाते हैं।</a:t>
            </a:r>
            <a:endParaRPr lang="en-IN"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85170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01B6E-836B-49B8-8449-831832A4B73A}"/>
              </a:ext>
            </a:extLst>
          </p:cNvPr>
          <p:cNvSpPr/>
          <p:nvPr/>
        </p:nvSpPr>
        <p:spPr>
          <a:xfrm>
            <a:off x="600363" y="637308"/>
            <a:ext cx="10741891" cy="5840060"/>
          </a:xfrm>
          <a:prstGeom prst="rect">
            <a:avLst/>
          </a:prstGeom>
        </p:spPr>
        <p:txBody>
          <a:bodyPr wrap="square">
            <a:spAutoFit/>
          </a:bodyPr>
          <a:lstStyle/>
          <a:p>
            <a:pPr>
              <a:lnSpc>
                <a:spcPct val="150000"/>
              </a:lnSpc>
            </a:pPr>
            <a:r>
              <a:rPr lang="hi-IN" dirty="0" err="1">
                <a:effectLst>
                  <a:outerShdw blurRad="38100" dist="38100" dir="2700000" algn="tl">
                    <a:srgbClr val="000000">
                      <a:alpha val="43137"/>
                    </a:srgbClr>
                  </a:outerShdw>
                </a:effectLst>
                <a:latin typeface="Calibri" panose="020F0502020204030204" pitchFamily="34" charset="0"/>
              </a:rPr>
              <a:t>अपठित</a:t>
            </a:r>
            <a:r>
              <a:rPr lang="hi-IN" dirty="0">
                <a:effectLst>
                  <a:outerShdw blurRad="38100" dist="38100" dir="2700000" algn="tl">
                    <a:srgbClr val="000000">
                      <a:alpha val="43137"/>
                    </a:srgbClr>
                  </a:outerShdw>
                </a:effectLst>
                <a:latin typeface="Calibri" panose="020F0502020204030204" pitchFamily="34" charset="0"/>
              </a:rPr>
              <a:t> </a:t>
            </a:r>
            <a:r>
              <a:rPr lang="hi-IN" dirty="0" err="1">
                <a:effectLst>
                  <a:outerShdw blurRad="38100" dist="38100" dir="2700000" algn="tl">
                    <a:srgbClr val="000000">
                      <a:alpha val="43137"/>
                    </a:srgbClr>
                  </a:outerShdw>
                </a:effectLst>
                <a:latin typeface="Calibri" panose="020F0502020204030204" pitchFamily="34" charset="0"/>
              </a:rPr>
              <a:t>गद्यांश</a:t>
            </a:r>
            <a:r>
              <a:rPr lang="hi-IN" dirty="0">
                <a:effectLst>
                  <a:outerShdw blurRad="38100" dist="38100" dir="2700000" algn="tl">
                    <a:srgbClr val="000000">
                      <a:alpha val="43137"/>
                    </a:srgbClr>
                  </a:outerShdw>
                </a:effectLst>
                <a:latin typeface="Calibri" panose="020F0502020204030204" pitchFamily="34" charset="0"/>
              </a:rPr>
              <a:t> के आधार पर पूछे गए प्रश्नों के उत्तर लिखते समय निम्नलिखित बातों का ध्यान रखना चाहिए</a:t>
            </a:r>
            <a:r>
              <a:rPr lang="en-IN" dirty="0">
                <a:effectLst>
                  <a:outerShdw blurRad="38100" dist="38100" dir="2700000" algn="tl">
                    <a:srgbClr val="000000">
                      <a:alpha val="43137"/>
                    </a:srgbClr>
                  </a:outerShdw>
                </a:effectLst>
                <a:latin typeface="Calibri" panose="020F0502020204030204" pitchFamily="34" charset="0"/>
              </a:rPr>
              <a:t>-</a:t>
            </a:r>
            <a:endParaRPr lang="hi-IN" dirty="0">
              <a:effectLst>
                <a:outerShdw blurRad="38100" dist="38100" dir="2700000" algn="tl">
                  <a:srgbClr val="000000">
                    <a:alpha val="43137"/>
                  </a:srgbClr>
                </a:outerShdw>
              </a:effectLst>
              <a:latin typeface="Calibri" panose="020F0502020204030204" pitchFamily="34" charset="0"/>
            </a:endParaRPr>
          </a:p>
          <a:p>
            <a:pPr>
              <a:lnSpc>
                <a:spcPct val="150000"/>
              </a:lnSpc>
            </a:pPr>
            <a:r>
              <a:rPr lang="hi-IN" dirty="0">
                <a:effectLst>
                  <a:outerShdw blurRad="38100" dist="38100" dir="2700000" algn="tl">
                    <a:srgbClr val="000000">
                      <a:alpha val="43137"/>
                    </a:srgbClr>
                  </a:outerShdw>
                </a:effectLst>
                <a:latin typeface="Calibri" panose="020F0502020204030204" pitchFamily="34" charset="0"/>
              </a:rPr>
              <a:t> </a:t>
            </a:r>
            <a:endParaRPr lang="en-IN" dirty="0">
              <a:effectLst>
                <a:outerShdw blurRad="38100" dist="38100" dir="2700000" algn="tl">
                  <a:srgbClr val="000000">
                    <a:alpha val="43137"/>
                  </a:srgbClr>
                </a:outerShdw>
              </a:effectLst>
              <a:latin typeface="Calibri" panose="020F0502020204030204" pitchFamily="34" charset="0"/>
            </a:endParaRP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दिए गए </a:t>
            </a:r>
            <a:r>
              <a:rPr lang="hi-IN" dirty="0" err="1">
                <a:effectLst>
                  <a:outerShdw blurRad="38100" dist="38100" dir="2700000" algn="tl">
                    <a:srgbClr val="000000">
                      <a:alpha val="43137"/>
                    </a:srgbClr>
                  </a:outerShdw>
                </a:effectLst>
                <a:latin typeface="Calibri" panose="020F0502020204030204" pitchFamily="34" charset="0"/>
              </a:rPr>
              <a:t>गद्यांश</a:t>
            </a:r>
            <a:r>
              <a:rPr lang="hi-IN" dirty="0">
                <a:effectLst>
                  <a:outerShdw blurRad="38100" dist="38100" dir="2700000" algn="tl">
                    <a:srgbClr val="000000">
                      <a:alpha val="43137"/>
                    </a:srgbClr>
                  </a:outerShdw>
                </a:effectLst>
                <a:latin typeface="Calibri" panose="020F0502020204030204" pitchFamily="34" charset="0"/>
              </a:rPr>
              <a:t> को ध्यानपूर्वक दो-तीन बार पढ़ें और उसे समझने का प्रयास करें क्योंकि पूछे गए प्रश्नों के उत्तर प्रस्तुत सामग्री में ही निहित रहते हैं।</a:t>
            </a: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इसके बाद पूछे गए प्रश्नों को पढ़ें और </a:t>
            </a:r>
            <a:r>
              <a:rPr lang="hi-IN" dirty="0" err="1">
                <a:effectLst>
                  <a:outerShdw blurRad="38100" dist="38100" dir="2700000" algn="tl">
                    <a:srgbClr val="000000">
                      <a:alpha val="43137"/>
                    </a:srgbClr>
                  </a:outerShdw>
                </a:effectLst>
                <a:latin typeface="Calibri" panose="020F0502020204030204" pitchFamily="34" charset="0"/>
              </a:rPr>
              <a:t>गद्यांश</a:t>
            </a:r>
            <a:r>
              <a:rPr lang="hi-IN" dirty="0">
                <a:effectLst>
                  <a:outerShdw blurRad="38100" dist="38100" dir="2700000" algn="tl">
                    <a:srgbClr val="000000">
                      <a:alpha val="43137"/>
                    </a:srgbClr>
                  </a:outerShdw>
                </a:effectLst>
                <a:latin typeface="Calibri" panose="020F0502020204030204" pitchFamily="34" charset="0"/>
              </a:rPr>
              <a:t> में संभावित उत्तरों से संबंधित अंशों को रेखांकित कर लें।</a:t>
            </a:r>
            <a:endParaRPr lang="en-IN" dirty="0">
              <a:effectLst>
                <a:outerShdw blurRad="38100" dist="38100" dir="2700000" algn="tl">
                  <a:srgbClr val="000000">
                    <a:alpha val="43137"/>
                  </a:srgbClr>
                </a:outerShdw>
              </a:effectLst>
              <a:latin typeface="Calibri" panose="020F0502020204030204" pitchFamily="34" charset="0"/>
            </a:endParaRP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अब इन प्रश्नों के उत्तर सरल</a:t>
            </a:r>
            <a:r>
              <a:rPr lang="en-IN" dirty="0">
                <a:effectLst>
                  <a:outerShdw blurRad="38100" dist="38100" dir="2700000" algn="tl">
                    <a:srgbClr val="000000">
                      <a:alpha val="43137"/>
                    </a:srgbClr>
                  </a:outerShdw>
                </a:effectLst>
                <a:latin typeface="Calibri" panose="020F0502020204030204" pitchFamily="34" charset="0"/>
              </a:rPr>
              <a:t>,</a:t>
            </a:r>
            <a:r>
              <a:rPr lang="hi-IN" dirty="0">
                <a:effectLst>
                  <a:outerShdw blurRad="38100" dist="38100" dir="2700000" algn="tl">
                    <a:srgbClr val="000000">
                      <a:alpha val="43137"/>
                    </a:srgbClr>
                  </a:outerShdw>
                </a:effectLst>
                <a:latin typeface="Calibri" panose="020F0502020204030204" pitchFamily="34" charset="0"/>
              </a:rPr>
              <a:t> सुबोध एवं सहज भाषा में लिखें। यथासंभव </a:t>
            </a:r>
            <a:r>
              <a:rPr lang="hi-IN" dirty="0" err="1">
                <a:effectLst>
                  <a:outerShdw blurRad="38100" dist="38100" dir="2700000" algn="tl">
                    <a:srgbClr val="000000">
                      <a:alpha val="43137"/>
                    </a:srgbClr>
                  </a:outerShdw>
                </a:effectLst>
                <a:latin typeface="Calibri" panose="020F0502020204030204" pitchFamily="34" charset="0"/>
              </a:rPr>
              <a:t>अपठित</a:t>
            </a:r>
            <a:r>
              <a:rPr lang="hi-IN" dirty="0">
                <a:effectLst>
                  <a:outerShdw blurRad="38100" dist="38100" dir="2700000" algn="tl">
                    <a:srgbClr val="000000">
                      <a:alpha val="43137"/>
                    </a:srgbClr>
                  </a:outerShdw>
                </a:effectLst>
                <a:latin typeface="Calibri" panose="020F0502020204030204" pitchFamily="34" charset="0"/>
              </a:rPr>
              <a:t> गद्य में प्रयुक्त शब्दावली के प्रयोग से बचें।</a:t>
            </a:r>
            <a:endParaRPr lang="en-IN" dirty="0">
              <a:effectLst>
                <a:outerShdw blurRad="38100" dist="38100" dir="2700000" algn="tl">
                  <a:srgbClr val="000000">
                    <a:alpha val="43137"/>
                  </a:srgbClr>
                </a:outerShdw>
              </a:effectLst>
              <a:latin typeface="Calibri" panose="020F0502020204030204" pitchFamily="34" charset="0"/>
            </a:endParaRP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व्याकरण संबंधित त्रुटियों से बचें।</a:t>
            </a:r>
            <a:endParaRPr lang="en-IN" dirty="0">
              <a:effectLst>
                <a:outerShdw blurRad="38100" dist="38100" dir="2700000" algn="tl">
                  <a:srgbClr val="000000">
                    <a:alpha val="43137"/>
                  </a:srgbClr>
                </a:outerShdw>
              </a:effectLst>
              <a:latin typeface="Calibri" panose="020F0502020204030204" pitchFamily="34" charset="0"/>
            </a:endParaRP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जहाँ तक संभव अपनी बात संक्षेप में कहें।</a:t>
            </a:r>
            <a:endParaRPr lang="en-IN" dirty="0">
              <a:effectLst>
                <a:outerShdw blurRad="38100" dist="38100" dir="2700000" algn="tl">
                  <a:srgbClr val="000000">
                    <a:alpha val="43137"/>
                  </a:srgbClr>
                </a:outerShdw>
              </a:effectLst>
              <a:latin typeface="Calibri" panose="020F0502020204030204" pitchFamily="34" charset="0"/>
            </a:endParaRPr>
          </a:p>
          <a:p>
            <a:pPr marL="285750" lvl="0" indent="-285750">
              <a:lnSpc>
                <a:spcPct val="200000"/>
              </a:lnSpc>
              <a:buFont typeface="Wingdings" panose="05000000000000000000" pitchFamily="2" charset="2"/>
              <a:buChar char="ü"/>
            </a:pPr>
            <a:r>
              <a:rPr lang="hi-IN" dirty="0">
                <a:effectLst>
                  <a:outerShdw blurRad="38100" dist="38100" dir="2700000" algn="tl">
                    <a:srgbClr val="000000">
                      <a:alpha val="43137"/>
                    </a:srgbClr>
                  </a:outerShdw>
                </a:effectLst>
                <a:latin typeface="Calibri" panose="020F0502020204030204" pitchFamily="34" charset="0"/>
              </a:rPr>
              <a:t>यदि </a:t>
            </a:r>
            <a:r>
              <a:rPr lang="hi-IN" dirty="0" err="1">
                <a:effectLst>
                  <a:outerShdw blurRad="38100" dist="38100" dir="2700000" algn="tl">
                    <a:srgbClr val="000000">
                      <a:alpha val="43137"/>
                    </a:srgbClr>
                  </a:outerShdw>
                </a:effectLst>
                <a:latin typeface="Calibri" panose="020F0502020204030204" pitchFamily="34" charset="0"/>
              </a:rPr>
              <a:t>अपठित</a:t>
            </a:r>
            <a:r>
              <a:rPr lang="hi-IN" dirty="0">
                <a:effectLst>
                  <a:outerShdw blurRad="38100" dist="38100" dir="2700000" algn="tl">
                    <a:srgbClr val="000000">
                      <a:alpha val="43137"/>
                    </a:srgbClr>
                  </a:outerShdw>
                </a:effectLst>
                <a:latin typeface="Calibri" panose="020F0502020204030204" pitchFamily="34" charset="0"/>
              </a:rPr>
              <a:t> अंश का शीर्षक लिखने के लिए कहा गया हो तो दो-तीन शीर्षक लिखने बाद में जो शीर्षक सबसे अधिक उपयुक्त लगे उसे उत्तर में लिखें।</a:t>
            </a:r>
            <a:endParaRPr lang="en-IN"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4644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01B6E-836B-49B8-8449-831832A4B73A}"/>
              </a:ext>
            </a:extLst>
          </p:cNvPr>
          <p:cNvSpPr/>
          <p:nvPr/>
        </p:nvSpPr>
        <p:spPr>
          <a:xfrm>
            <a:off x="600363" y="637308"/>
            <a:ext cx="10741891" cy="4628190"/>
          </a:xfrm>
          <a:prstGeom prst="rect">
            <a:avLst/>
          </a:prstGeom>
        </p:spPr>
        <p:txBody>
          <a:bodyPr wrap="square">
            <a:spAutoFit/>
          </a:bodyPr>
          <a:lstStyle/>
          <a:p>
            <a:pPr algn="ctr">
              <a:lnSpc>
                <a:spcPct val="150000"/>
              </a:lnSpc>
            </a:pPr>
            <a:r>
              <a:rPr lang="hi-IN" dirty="0" err="1"/>
              <a:t>अपठित</a:t>
            </a:r>
            <a:r>
              <a:rPr lang="hi-IN" dirty="0"/>
              <a:t> </a:t>
            </a:r>
            <a:r>
              <a:rPr lang="hi-IN" dirty="0" err="1"/>
              <a:t>गद्यांश</a:t>
            </a:r>
            <a:endParaRPr lang="hi-IN" dirty="0"/>
          </a:p>
          <a:p>
            <a:pPr algn="ctr">
              <a:lnSpc>
                <a:spcPct val="150000"/>
              </a:lnSpc>
            </a:pPr>
            <a:endParaRPr lang="en-IN" dirty="0"/>
          </a:p>
          <a:p>
            <a:pPr algn="just">
              <a:lnSpc>
                <a:spcPct val="150000"/>
              </a:lnSpc>
            </a:pPr>
            <a:r>
              <a:rPr lang="hi-IN" dirty="0"/>
              <a:t>		जीवन में सफलता प्राप्त करने के लिए शिक्षा का विशेष महत्व होता है क्योंकि यह जीवन के कठिन समय में चुनौतियों से सामना करने की शक्ति प्रदान करती है। शिक्षण</a:t>
            </a:r>
            <a:r>
              <a:rPr lang="en-IN" dirty="0"/>
              <a:t>-</a:t>
            </a:r>
            <a:r>
              <a:rPr lang="hi-IN" dirty="0"/>
              <a:t>प्रक्रिया के दौरान प्राप्त किया गया ज्ञान व्यक्ति को आत्मनिर्भर बनाता है। शिक्षा</a:t>
            </a:r>
            <a:r>
              <a:rPr lang="en-IN" dirty="0"/>
              <a:t>,</a:t>
            </a:r>
            <a:r>
              <a:rPr lang="hi-IN" dirty="0"/>
              <a:t> जीवन में बेहतर संभावनाओं को प्राप्त करने के अवसर प्रदान करती है। जिससे </a:t>
            </a:r>
            <a:r>
              <a:rPr lang="hi-IN" dirty="0" err="1"/>
              <a:t>करियर</a:t>
            </a:r>
            <a:r>
              <a:rPr lang="hi-IN" dirty="0"/>
              <a:t> के विकास को बढ़ावा मिलता है। यह समाज में सभी व्यक्तियों के बीच समानता की भावना लाती है और देश की उन्नति एवं विकास को भी बढ़ावा देती है। आधुनिक तकनीकी युग में शिक्षा की अहम भूमिका है। आजकल शिक्षा के स्तर को बढ़ाने के लिए बहुत प्रयास किए जा रहे हैं। अब शिक्षा की पूरी व्यवस्था में परिवर्तन किए गए हैं। परंपरागत शिक्षा व्यवस्था के अलावा आजकल दूरस्थ शिक्षा कार्यक्रम (</a:t>
            </a:r>
            <a:r>
              <a:rPr lang="hi-IN" dirty="0" err="1"/>
              <a:t>डिस्टेंस</a:t>
            </a:r>
            <a:r>
              <a:rPr lang="hi-IN" dirty="0"/>
              <a:t> </a:t>
            </a:r>
            <a:r>
              <a:rPr lang="hi-IN" dirty="0" err="1"/>
              <a:t>एजुकेशन</a:t>
            </a:r>
            <a:r>
              <a:rPr lang="hi-IN" dirty="0"/>
              <a:t>) के माध्यम से व्यक्ति अब नौकरी के साथ-साथ पढ़ाई भी कर सकता है और जिस क्षेत्र में चाहे उसी में अपना </a:t>
            </a:r>
            <a:r>
              <a:rPr lang="hi-IN" dirty="0" err="1"/>
              <a:t>करियर</a:t>
            </a:r>
            <a:r>
              <a:rPr lang="hi-IN" dirty="0"/>
              <a:t> बना सकता है।</a:t>
            </a:r>
            <a:endParaRPr lang="en-IN" dirty="0"/>
          </a:p>
        </p:txBody>
      </p:sp>
    </p:spTree>
    <p:extLst>
      <p:ext uri="{BB962C8B-B14F-4D97-AF65-F5344CB8AC3E}">
        <p14:creationId xmlns:p14="http://schemas.microsoft.com/office/powerpoint/2010/main" val="298790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01B6E-836B-49B8-8449-831832A4B73A}"/>
              </a:ext>
            </a:extLst>
          </p:cNvPr>
          <p:cNvSpPr/>
          <p:nvPr/>
        </p:nvSpPr>
        <p:spPr>
          <a:xfrm>
            <a:off x="630843" y="76159"/>
            <a:ext cx="10741891" cy="6705682"/>
          </a:xfrm>
          <a:prstGeom prst="rect">
            <a:avLst/>
          </a:prstGeom>
        </p:spPr>
        <p:txBody>
          <a:bodyPr wrap="square">
            <a:spAutoFit/>
          </a:bodyPr>
          <a:lstStyle/>
          <a:p>
            <a:pPr algn="just">
              <a:lnSpc>
                <a:spcPct val="150000"/>
              </a:lnSpc>
            </a:pPr>
            <a:r>
              <a:rPr lang="hi-IN" dirty="0"/>
              <a:t>प्रश्न 1 जीवन में सफलता प्राप्त करने के लिए शिक्षा का विशेष महत्व क्यों है?</a:t>
            </a:r>
            <a:endParaRPr lang="en-IN" dirty="0"/>
          </a:p>
          <a:p>
            <a:pPr algn="just">
              <a:lnSpc>
                <a:spcPct val="150000"/>
              </a:lnSpc>
            </a:pPr>
            <a:r>
              <a:rPr lang="hi-IN" dirty="0"/>
              <a:t>उत्तर </a:t>
            </a:r>
            <a:r>
              <a:rPr lang="en-IN" dirty="0"/>
              <a:t>- </a:t>
            </a:r>
            <a:r>
              <a:rPr lang="hi-IN" dirty="0"/>
              <a:t>जीवन में सफलता प्राप्त करने के लिए शिक्षा का विशेष महत्व होता है क्योंकि यह जीवन के कठिन समय में चुनौतियों से सामना करने की शक्ति प्रदान करती है।</a:t>
            </a:r>
            <a:endParaRPr lang="en-IN" dirty="0"/>
          </a:p>
          <a:p>
            <a:pPr algn="just">
              <a:lnSpc>
                <a:spcPct val="150000"/>
              </a:lnSpc>
            </a:pPr>
            <a:endParaRPr lang="en-IN" dirty="0"/>
          </a:p>
          <a:p>
            <a:pPr algn="just">
              <a:lnSpc>
                <a:spcPct val="150000"/>
              </a:lnSpc>
            </a:pPr>
            <a:r>
              <a:rPr lang="hi-IN" dirty="0"/>
              <a:t>प्रश्न 2  </a:t>
            </a:r>
            <a:r>
              <a:rPr lang="hi-IN" dirty="0" err="1"/>
              <a:t>कैरियर</a:t>
            </a:r>
            <a:r>
              <a:rPr lang="hi-IN" dirty="0"/>
              <a:t> बनाने में शिक्षा का योगदान किस प्रकार है?</a:t>
            </a:r>
            <a:endParaRPr lang="en-IN" dirty="0"/>
          </a:p>
          <a:p>
            <a:pPr algn="just">
              <a:lnSpc>
                <a:spcPct val="150000"/>
              </a:lnSpc>
            </a:pPr>
            <a:r>
              <a:rPr lang="hi-IN" dirty="0"/>
              <a:t>उत्तर </a:t>
            </a:r>
            <a:r>
              <a:rPr lang="en-IN" dirty="0"/>
              <a:t>- </a:t>
            </a:r>
            <a:r>
              <a:rPr lang="hi-IN" dirty="0" err="1"/>
              <a:t>करियर</a:t>
            </a:r>
            <a:r>
              <a:rPr lang="hi-IN" dirty="0"/>
              <a:t> बनाने के लिए शिक्षा बेहतर संभावनाओं को प्राप्त करने के अवसर प्रदान करती है।</a:t>
            </a:r>
            <a:endParaRPr lang="en-IN" dirty="0"/>
          </a:p>
          <a:p>
            <a:pPr algn="just">
              <a:lnSpc>
                <a:spcPct val="150000"/>
              </a:lnSpc>
            </a:pPr>
            <a:endParaRPr lang="en-IN" dirty="0"/>
          </a:p>
          <a:p>
            <a:pPr algn="just">
              <a:lnSpc>
                <a:spcPct val="150000"/>
              </a:lnSpc>
            </a:pPr>
            <a:r>
              <a:rPr lang="hi-IN" dirty="0"/>
              <a:t>प्रश्न 3 दूरस्थ शिक्षा पद्धति का क्या लाभ है?</a:t>
            </a:r>
            <a:endParaRPr lang="en-IN" dirty="0"/>
          </a:p>
          <a:p>
            <a:pPr algn="just">
              <a:lnSpc>
                <a:spcPct val="150000"/>
              </a:lnSpc>
            </a:pPr>
            <a:r>
              <a:rPr lang="hi-IN" dirty="0"/>
              <a:t>उत्तर</a:t>
            </a:r>
            <a:r>
              <a:rPr lang="en-IN" dirty="0"/>
              <a:t>- </a:t>
            </a:r>
            <a:r>
              <a:rPr lang="hi-IN" dirty="0"/>
              <a:t> दूरस्थ शिक्षा पद्धति के माध्यम से व्यक्ति अपनी नौकरी के साथ-साथ पढ़ाई भी कर सकता है और जिस क्षेत्र में चाहे उस में अपना </a:t>
            </a:r>
            <a:r>
              <a:rPr lang="hi-IN" dirty="0" err="1"/>
              <a:t>करियर</a:t>
            </a:r>
            <a:r>
              <a:rPr lang="hi-IN" dirty="0"/>
              <a:t> बना सकता है।</a:t>
            </a:r>
            <a:endParaRPr lang="en-IN" dirty="0"/>
          </a:p>
          <a:p>
            <a:pPr algn="just">
              <a:lnSpc>
                <a:spcPct val="150000"/>
              </a:lnSpc>
            </a:pPr>
            <a:endParaRPr lang="en-IN" dirty="0"/>
          </a:p>
          <a:p>
            <a:pPr algn="just">
              <a:lnSpc>
                <a:spcPct val="150000"/>
              </a:lnSpc>
            </a:pPr>
            <a:r>
              <a:rPr lang="hi-IN" dirty="0"/>
              <a:t>प्रश्न 4 ‘</a:t>
            </a:r>
            <a:r>
              <a:rPr lang="hi-IN" u="sng" dirty="0"/>
              <a:t>शिक्षा की</a:t>
            </a:r>
            <a:r>
              <a:rPr lang="hi-IN" dirty="0"/>
              <a:t> अहम भूमिका’ पद में रेखांकित पद किस व्याकरणिक वर्ग के अंतर्गत आता है?</a:t>
            </a:r>
            <a:endParaRPr lang="en-IN" dirty="0"/>
          </a:p>
          <a:p>
            <a:pPr algn="just">
              <a:lnSpc>
                <a:spcPct val="150000"/>
              </a:lnSpc>
            </a:pPr>
            <a:r>
              <a:rPr lang="hi-IN" dirty="0"/>
              <a:t>उत्तर</a:t>
            </a:r>
            <a:r>
              <a:rPr lang="en-IN" dirty="0"/>
              <a:t>-</a:t>
            </a:r>
            <a:r>
              <a:rPr lang="hi-IN" dirty="0"/>
              <a:t> </a:t>
            </a:r>
            <a:r>
              <a:rPr lang="hi-IN" dirty="0" err="1"/>
              <a:t>नामिक</a:t>
            </a:r>
            <a:r>
              <a:rPr lang="hi-IN" dirty="0"/>
              <a:t> विशेषण ।</a:t>
            </a:r>
            <a:endParaRPr lang="en-IN" dirty="0"/>
          </a:p>
          <a:p>
            <a:pPr algn="just">
              <a:lnSpc>
                <a:spcPct val="150000"/>
              </a:lnSpc>
            </a:pPr>
            <a:endParaRPr lang="en-IN" dirty="0"/>
          </a:p>
          <a:p>
            <a:pPr algn="just">
              <a:lnSpc>
                <a:spcPct val="150000"/>
              </a:lnSpc>
            </a:pPr>
            <a:r>
              <a:rPr lang="hi-IN" dirty="0"/>
              <a:t>प्रश्न 5 शिक्षा शब्द से विशेषण बनाइए।</a:t>
            </a:r>
            <a:endParaRPr lang="en-IN" dirty="0"/>
          </a:p>
          <a:p>
            <a:pPr algn="just">
              <a:lnSpc>
                <a:spcPct val="150000"/>
              </a:lnSpc>
            </a:pPr>
            <a:r>
              <a:rPr lang="hi-IN" dirty="0"/>
              <a:t>उत्तर</a:t>
            </a:r>
            <a:r>
              <a:rPr lang="en-IN" dirty="0"/>
              <a:t>-</a:t>
            </a:r>
            <a:r>
              <a:rPr lang="hi-IN" dirty="0"/>
              <a:t> शिक्षित </a:t>
            </a:r>
            <a:endParaRPr lang="en-IN" dirty="0"/>
          </a:p>
        </p:txBody>
      </p:sp>
    </p:spTree>
    <p:extLst>
      <p:ext uri="{BB962C8B-B14F-4D97-AF65-F5344CB8AC3E}">
        <p14:creationId xmlns:p14="http://schemas.microsoft.com/office/powerpoint/2010/main" val="263158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01B6E-836B-49B8-8449-831832A4B73A}"/>
              </a:ext>
            </a:extLst>
          </p:cNvPr>
          <p:cNvSpPr/>
          <p:nvPr/>
        </p:nvSpPr>
        <p:spPr>
          <a:xfrm>
            <a:off x="630843" y="76159"/>
            <a:ext cx="10741891" cy="6974345"/>
          </a:xfrm>
          <a:prstGeom prst="rect">
            <a:avLst/>
          </a:prstGeom>
        </p:spPr>
        <p:txBody>
          <a:bodyPr wrap="square">
            <a:spAutoFit/>
          </a:bodyPr>
          <a:lstStyle/>
          <a:p>
            <a:r>
              <a:rPr lang="hi-IN" dirty="0">
                <a:effectLst>
                  <a:outerShdw blurRad="38100" dist="38100" dir="2700000" algn="tl">
                    <a:srgbClr val="000000">
                      <a:alpha val="43137"/>
                    </a:srgbClr>
                  </a:outerShdw>
                </a:effectLst>
              </a:rPr>
              <a:t>नीचे दिए गए </a:t>
            </a:r>
            <a:r>
              <a:rPr lang="hi-IN" dirty="0" err="1">
                <a:effectLst>
                  <a:outerShdw blurRad="38100" dist="38100" dir="2700000" algn="tl">
                    <a:srgbClr val="000000">
                      <a:alpha val="43137"/>
                    </a:srgbClr>
                  </a:outerShdw>
                </a:effectLst>
              </a:rPr>
              <a:t>गद्यांश</a:t>
            </a:r>
            <a:r>
              <a:rPr lang="hi-IN" dirty="0">
                <a:effectLst>
                  <a:outerShdw blurRad="38100" dist="38100" dir="2700000" algn="tl">
                    <a:srgbClr val="000000">
                      <a:alpha val="43137"/>
                    </a:srgbClr>
                  </a:outerShdw>
                </a:effectLst>
              </a:rPr>
              <a:t> को पढ़कर निम्नलिखित प्रश्नों के उत्तर दीजिए ।</a:t>
            </a:r>
            <a:endParaRPr lang="en-IN" dirty="0">
              <a:effectLst>
                <a:outerShdw blurRad="38100" dist="38100" dir="2700000" algn="tl">
                  <a:srgbClr val="000000">
                    <a:alpha val="43137"/>
                  </a:srgbClr>
                </a:outerShdw>
              </a:effectLst>
            </a:endParaRPr>
          </a:p>
          <a:p>
            <a:endParaRPr lang="en-IN" dirty="0">
              <a:effectLst>
                <a:outerShdw blurRad="38100" dist="38100" dir="2700000" algn="tl">
                  <a:srgbClr val="000000">
                    <a:alpha val="43137"/>
                  </a:srgbClr>
                </a:outerShdw>
              </a:effectLst>
            </a:endParaRPr>
          </a:p>
          <a:p>
            <a:pPr algn="just">
              <a:lnSpc>
                <a:spcPct val="150000"/>
              </a:lnSpc>
            </a:pPr>
            <a:r>
              <a:rPr lang="en-IN" dirty="0">
                <a:effectLst>
                  <a:outerShdw blurRad="38100" dist="38100" dir="2700000" algn="tl">
                    <a:srgbClr val="000000">
                      <a:alpha val="43137"/>
                    </a:srgbClr>
                  </a:outerShdw>
                </a:effectLst>
              </a:rPr>
              <a:t>	</a:t>
            </a:r>
            <a:r>
              <a:rPr lang="hi-IN" dirty="0">
                <a:effectLst>
                  <a:outerShdw blurRad="38100" dist="38100" dir="2700000" algn="tl">
                    <a:srgbClr val="000000">
                      <a:alpha val="43137"/>
                    </a:srgbClr>
                  </a:outerShdw>
                </a:effectLst>
              </a:rPr>
              <a:t>बाल मजदूरी बच्चों से लिया जाने वाला वह काम है जो जबरन बच्चों से उनके मालिकों द्वारा करवाया जाता है या एक दबाव पूर्ण व्यवहार है जो मालिकों द्वारा किया जाता </a:t>
            </a:r>
            <a:r>
              <a:rPr lang="hi-IN" dirty="0" err="1">
                <a:effectLst>
                  <a:outerShdw blurRad="38100" dist="38100" dir="2700000" algn="tl">
                    <a:srgbClr val="000000">
                      <a:alpha val="43137"/>
                    </a:srgbClr>
                  </a:outerShdw>
                </a:effectLst>
              </a:rPr>
              <a:t>है।बचपन</a:t>
            </a:r>
            <a:r>
              <a:rPr lang="hi-IN" dirty="0">
                <a:effectLst>
                  <a:outerShdw blurRad="38100" dist="38100" dir="2700000" algn="tl">
                    <a:srgbClr val="000000">
                      <a:alpha val="43137"/>
                    </a:srgbClr>
                  </a:outerShdw>
                </a:effectLst>
              </a:rPr>
              <a:t> पर सभी बच्चों का जन्मसिद्ध अधिकार है। जो माता पिता के प्यार और देखरेख में उन्हें मिलना चाहिए। पर यह गैरकानूनी कृत्य बच्चों को </a:t>
            </a:r>
            <a:r>
              <a:rPr lang="hi-IN" dirty="0" err="1">
                <a:effectLst>
                  <a:outerShdw blurRad="38100" dist="38100" dir="2700000" algn="tl">
                    <a:srgbClr val="000000">
                      <a:alpha val="43137"/>
                    </a:srgbClr>
                  </a:outerShdw>
                </a:effectLst>
              </a:rPr>
              <a:t>बड़ों</a:t>
            </a:r>
            <a:r>
              <a:rPr lang="hi-IN" dirty="0">
                <a:effectLst>
                  <a:outerShdw blurRad="38100" dist="38100" dir="2700000" algn="tl">
                    <a:srgbClr val="000000">
                      <a:alpha val="43137"/>
                    </a:srgbClr>
                  </a:outerShdw>
                </a:effectLst>
              </a:rPr>
              <a:t> की तरह जीने पर मजबूर करता है। इसके कारण बच्चों के जीवन में अनेक प्रकार की कमियाँ रह जाती हैं। बाल मजदूरी करने वाले बच्चों की न तो उचित शारीरिक वृद्धि हो पाती है और न ही मस्तिष्क का समुचित विकास हो पाता है। इसी वजह से बच्चों के बचपन के सुनहरे सपने बिखर जाते हैं और उनका भविष्य अंधकारमय हो जाता है जिस उम्र में उन्हें माता पिता का प्यार मिलना चाहिए था</a:t>
            </a:r>
            <a:r>
              <a:rPr lang="en-IN" dirty="0">
                <a:effectLst>
                  <a:outerShdw blurRad="38100" dist="38100" dir="2700000" algn="tl">
                    <a:srgbClr val="000000">
                      <a:alpha val="43137"/>
                    </a:srgbClr>
                  </a:outerShdw>
                </a:effectLst>
              </a:rPr>
              <a:t>,</a:t>
            </a:r>
            <a:r>
              <a:rPr lang="hi-IN" dirty="0">
                <a:effectLst>
                  <a:outerShdw blurRad="38100" dist="38100" dir="2700000" algn="tl">
                    <a:srgbClr val="000000">
                      <a:alpha val="43137"/>
                    </a:srgbClr>
                  </a:outerShdw>
                </a:effectLst>
              </a:rPr>
              <a:t> उन्हें स्कूल जाने का अवसर मिलना चाहिए था</a:t>
            </a:r>
            <a:r>
              <a:rPr lang="en-IN" dirty="0">
                <a:effectLst>
                  <a:outerShdw blurRad="38100" dist="38100" dir="2700000" algn="tl">
                    <a:srgbClr val="000000">
                      <a:alpha val="43137"/>
                    </a:srgbClr>
                  </a:outerShdw>
                </a:effectLst>
              </a:rPr>
              <a:t>,</a:t>
            </a:r>
            <a:r>
              <a:rPr lang="hi-IN" dirty="0">
                <a:effectLst>
                  <a:outerShdw blurRad="38100" dist="38100" dir="2700000" algn="tl">
                    <a:srgbClr val="000000">
                      <a:alpha val="43137"/>
                    </a:srgbClr>
                  </a:outerShdw>
                </a:effectLst>
              </a:rPr>
              <a:t> अन्य बच्चों की तरह  खेल</a:t>
            </a:r>
            <a:r>
              <a:rPr lang="en-IN" dirty="0">
                <a:effectLst>
                  <a:outerShdw blurRad="38100" dist="38100" dir="2700000" algn="tl">
                    <a:srgbClr val="000000">
                      <a:alpha val="43137"/>
                    </a:srgbClr>
                  </a:outerShdw>
                </a:effectLst>
              </a:rPr>
              <a:t>-</a:t>
            </a:r>
            <a:r>
              <a:rPr lang="hi-IN" dirty="0">
                <a:effectLst>
                  <a:outerShdw blurRad="38100" dist="38100" dir="2700000" algn="tl">
                    <a:srgbClr val="000000">
                      <a:alpha val="43137"/>
                    </a:srgbClr>
                  </a:outerShdw>
                </a:effectLst>
              </a:rPr>
              <a:t>कूद के अवसर मिलने चाहिए थे उन सबसे ये बच्चे वंचित रह जाते हैं। बाल</a:t>
            </a:r>
            <a:r>
              <a:rPr lang="en-IN" dirty="0">
                <a:effectLst>
                  <a:outerShdw blurRad="38100" dist="38100" dir="2700000" algn="tl">
                    <a:srgbClr val="000000">
                      <a:alpha val="43137"/>
                    </a:srgbClr>
                  </a:outerShdw>
                </a:effectLst>
              </a:rPr>
              <a:t>-</a:t>
            </a:r>
            <a:r>
              <a:rPr lang="hi-IN" dirty="0">
                <a:effectLst>
                  <a:outerShdw blurRad="38100" dist="38100" dir="2700000" algn="tl">
                    <a:srgbClr val="000000">
                      <a:alpha val="43137"/>
                    </a:srgbClr>
                  </a:outerShdw>
                </a:effectLst>
              </a:rPr>
              <a:t>मजदूरी को पूरी तरह से रोकने के लिए ज़रूरी है कि बाल</a:t>
            </a:r>
            <a:r>
              <a:rPr lang="en-IN" dirty="0">
                <a:effectLst>
                  <a:outerShdw blurRad="38100" dist="38100" dir="2700000" algn="tl">
                    <a:srgbClr val="000000">
                      <a:alpha val="43137"/>
                    </a:srgbClr>
                  </a:outerShdw>
                </a:effectLst>
              </a:rPr>
              <a:t>-</a:t>
            </a:r>
            <a:r>
              <a:rPr lang="hi-IN" dirty="0">
                <a:effectLst>
                  <a:outerShdw blurRad="38100" dist="38100" dir="2700000" algn="tl">
                    <a:srgbClr val="000000">
                      <a:alpha val="43137"/>
                    </a:srgbClr>
                  </a:outerShdw>
                </a:effectLst>
              </a:rPr>
              <a:t>मजदूरी कराने वाले लोगों पर सरकार कड़ी </a:t>
            </a:r>
            <a:r>
              <a:rPr lang="hi-IN" dirty="0" err="1">
                <a:effectLst>
                  <a:outerShdw blurRad="38100" dist="38100" dir="2700000" algn="tl">
                    <a:srgbClr val="000000">
                      <a:alpha val="43137"/>
                    </a:srgbClr>
                  </a:outerShdw>
                </a:effectLst>
              </a:rPr>
              <a:t>कारवाई</a:t>
            </a:r>
            <a:r>
              <a:rPr lang="hi-IN" dirty="0">
                <a:effectLst>
                  <a:outerShdw blurRad="38100" dist="38100" dir="2700000" algn="tl">
                    <a:srgbClr val="000000">
                      <a:alpha val="43137"/>
                    </a:srgbClr>
                  </a:outerShdw>
                </a:effectLst>
              </a:rPr>
              <a:t> करें और उन बच्चों को भी जीने का अवसर प्रदान </a:t>
            </a:r>
            <a:r>
              <a:rPr lang="hi-IN" dirty="0" err="1">
                <a:effectLst>
                  <a:outerShdw blurRad="38100" dist="38100" dir="2700000" algn="tl">
                    <a:srgbClr val="000000">
                      <a:alpha val="43137"/>
                    </a:srgbClr>
                  </a:outerShdw>
                </a:effectLst>
              </a:rPr>
              <a:t>करे</a:t>
            </a:r>
            <a:r>
              <a:rPr lang="hi-IN" dirty="0">
                <a:effectLst>
                  <a:outerShdw blurRad="38100" dist="38100" dir="2700000" algn="tl">
                    <a:srgbClr val="000000">
                      <a:alpha val="43137"/>
                    </a:srgbClr>
                  </a:outerShdw>
                </a:effectLst>
              </a:rPr>
              <a:t>।</a:t>
            </a:r>
            <a:endParaRPr lang="en-IN" dirty="0">
              <a:effectLst>
                <a:outerShdw blurRad="38100" dist="38100" dir="2700000" algn="tl">
                  <a:srgbClr val="000000">
                    <a:alpha val="43137"/>
                  </a:srgbClr>
                </a:outerShdw>
              </a:effectLst>
            </a:endParaRPr>
          </a:p>
          <a:p>
            <a:pPr algn="just">
              <a:lnSpc>
                <a:spcPct val="150000"/>
              </a:lnSpc>
            </a:pPr>
            <a:endParaRPr lang="en-IN" dirty="0">
              <a:effectLst>
                <a:outerShdw blurRad="38100" dist="38100" dir="2700000" algn="tl">
                  <a:srgbClr val="000000">
                    <a:alpha val="43137"/>
                  </a:srgbClr>
                </a:outerShdw>
              </a:effectLst>
            </a:endParaRPr>
          </a:p>
          <a:p>
            <a:r>
              <a:rPr lang="hi-IN" dirty="0"/>
              <a:t> (1) बाल मजदूरी से क्या तात्पर्य है?</a:t>
            </a:r>
            <a:endParaRPr lang="en-IN" dirty="0"/>
          </a:p>
          <a:p>
            <a:r>
              <a:rPr lang="hi-IN" dirty="0"/>
              <a:t> (2) बाल मजदूरी से बच्चों को क्या नुकसान होता है?</a:t>
            </a:r>
            <a:endParaRPr lang="en-IN" dirty="0"/>
          </a:p>
          <a:p>
            <a:r>
              <a:rPr lang="hi-IN" dirty="0"/>
              <a:t> (3) बाल मजदूरी करने वाले बच्चे किन-किन कार्यों से वंचित रह जाते हैं?</a:t>
            </a:r>
            <a:endParaRPr lang="en-IN" dirty="0"/>
          </a:p>
          <a:p>
            <a:r>
              <a:rPr lang="hi-IN" dirty="0"/>
              <a:t> (4) बाल मजदूरी को पूरी तरह से रोकने के लिए क्या जरूरी है?</a:t>
            </a:r>
            <a:endParaRPr lang="en-IN" dirty="0"/>
          </a:p>
          <a:p>
            <a:r>
              <a:rPr lang="hi-IN" dirty="0"/>
              <a:t> (5) </a:t>
            </a:r>
            <a:r>
              <a:rPr lang="hi-IN" dirty="0" err="1"/>
              <a:t>गद्यांश</a:t>
            </a:r>
            <a:r>
              <a:rPr lang="hi-IN" dirty="0"/>
              <a:t> का उचित शीर्षक लिखिए।</a:t>
            </a:r>
            <a:endParaRPr lang="en-IN" dirty="0"/>
          </a:p>
          <a:p>
            <a:pPr algn="just">
              <a:lnSpc>
                <a:spcPct val="150000"/>
              </a:lnSpc>
            </a:pP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141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AE8EE-6445-43DA-B861-0805FD6D6903}"/>
              </a:ext>
            </a:extLst>
          </p:cNvPr>
          <p:cNvSpPr txBox="1">
            <a:spLocks/>
          </p:cNvSpPr>
          <p:nvPr/>
        </p:nvSpPr>
        <p:spPr>
          <a:xfrm>
            <a:off x="4351447" y="2719859"/>
            <a:ext cx="3519341" cy="832282"/>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hi-IN" dirty="0">
                <a:latin typeface="Aparajita" panose="02020603050405020304" pitchFamily="18" charset="0"/>
                <a:cs typeface="Aparajita" panose="02020603050405020304" pitchFamily="18" charset="0"/>
              </a:rPr>
              <a:t>।।धन्यवाद।।</a:t>
            </a:r>
            <a:endParaRPr lang="en-IN"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45680870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62</TotalTime>
  <Words>979</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Corbel</vt:lpstr>
      <vt:lpstr>Wingdings</vt:lpstr>
      <vt:lpstr>Aparajita</vt:lpstr>
      <vt:lpstr>Arial</vt:lpstr>
      <vt:lpstr>Depth</vt:lpstr>
      <vt:lpstr>अपठित गद्यांश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अपठित गद्यांश </dc:title>
  <dc:creator>Monaami Pal</dc:creator>
  <cp:lastModifiedBy>Monaami Pal</cp:lastModifiedBy>
  <cp:revision>14</cp:revision>
  <dcterms:created xsi:type="dcterms:W3CDTF">2020-05-05T09:59:35Z</dcterms:created>
  <dcterms:modified xsi:type="dcterms:W3CDTF">2020-05-05T11:32:05Z</dcterms:modified>
</cp:coreProperties>
</file>